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9144000"/>
  <p:notesSz cx="6858000" cy="9144000"/>
  <p:embeddedFontLst>
    <p:embeddedFont>
      <p:font typeface="Pacifico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Pacifico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10.png>
</file>

<file path=ppt/media/image11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7842091d5_1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7842091d5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g27842091d5_1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14cb891847_28_1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14cb891847_28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314cb891847_28_1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4cb891847_28_13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14cb891847_28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314cb891847_28_13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14cb891847_28_14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14cb891847_28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314cb891847_28_14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589d1d3b4_0_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589d1d3b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g2589d1d3b4_0_4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14cb891847_28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14cb891847_28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314cb891847_28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14cb891847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14cb89184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314cb891847_0_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14cb891847_28_1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14cb891847_28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314cb891847_28_1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14cb891847_0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14cb89184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14cb891847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4cb891847_0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4cb89184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314cb891847_0_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14cb891847_28_6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14cb891847_28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14cb891847_28_6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14cb891847_28_9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14cb891847_28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14cb891847_28_9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 page" showMasterSp="0">
  <p:cSld name="Cover pag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_couv.jpg" id="19" name="Google Shape;1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72000" y="1990800"/>
            <a:ext cx="7182000" cy="2872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ogo_couv.jpg" id="20" name="Google Shape;2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72000" y="1990800"/>
            <a:ext cx="7182000" cy="287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buNone/>
              <a:defRPr sz="1300">
                <a:solidFill>
                  <a:schemeClr val="accent6"/>
                </a:solidFill>
              </a:defRPr>
            </a:lvl1pPr>
            <a:lvl2pPr lvl="1" algn="r">
              <a:buNone/>
              <a:defRPr sz="1300">
                <a:solidFill>
                  <a:schemeClr val="accent6"/>
                </a:solidFill>
              </a:defRPr>
            </a:lvl2pPr>
            <a:lvl3pPr lvl="2" algn="r">
              <a:buNone/>
              <a:defRPr sz="1300">
                <a:solidFill>
                  <a:schemeClr val="accent6"/>
                </a:solidFill>
              </a:defRPr>
            </a:lvl3pPr>
            <a:lvl4pPr lvl="3" algn="r">
              <a:buNone/>
              <a:defRPr sz="1300">
                <a:solidFill>
                  <a:schemeClr val="accent6"/>
                </a:solidFill>
              </a:defRPr>
            </a:lvl4pPr>
            <a:lvl5pPr lvl="4" algn="r">
              <a:buNone/>
              <a:defRPr sz="1300">
                <a:solidFill>
                  <a:schemeClr val="accent6"/>
                </a:solidFill>
              </a:defRPr>
            </a:lvl5pPr>
            <a:lvl6pPr lvl="5" algn="r">
              <a:buNone/>
              <a:defRPr sz="1300">
                <a:solidFill>
                  <a:schemeClr val="accent6"/>
                </a:solidFill>
              </a:defRPr>
            </a:lvl6pPr>
            <a:lvl7pPr lvl="6" algn="r">
              <a:buNone/>
              <a:defRPr sz="1300">
                <a:solidFill>
                  <a:schemeClr val="accent6"/>
                </a:solidFill>
              </a:defRPr>
            </a:lvl7pPr>
            <a:lvl8pPr lvl="7" algn="r">
              <a:buNone/>
              <a:defRPr sz="1300">
                <a:solidFill>
                  <a:schemeClr val="accent6"/>
                </a:solidFill>
              </a:defRPr>
            </a:lvl8pPr>
            <a:lvl9pPr lvl="8" algn="r">
              <a:buNone/>
              <a:defRPr sz="1300">
                <a:solidFill>
                  <a:schemeClr val="accent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727200" y="126000"/>
            <a:ext cx="8236800" cy="49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2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3351600" y="1098000"/>
            <a:ext cx="5612400" cy="3564000"/>
          </a:xfrm>
          <a:prstGeom prst="rect">
            <a:avLst/>
          </a:prstGeom>
          <a:solidFill>
            <a:srgbClr val="4E5B99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22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Noto Sans Symbols"/>
              <a:buNone/>
              <a:defRPr b="0" i="0" sz="17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80000"/>
              </a:lnSpc>
              <a:spcBef>
                <a:spcPts val="2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Arial"/>
              <a:buNone/>
              <a:defRPr b="1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3"/>
          <p:cNvSpPr/>
          <p:nvPr>
            <p:ph idx="2" type="pic"/>
          </p:nvPr>
        </p:nvSpPr>
        <p:spPr>
          <a:xfrm>
            <a:off x="727200" y="1098000"/>
            <a:ext cx="2574000" cy="356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1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79388" lvl="3" marL="357188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Noto Sans Symbols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84150" lvl="4" marL="1162050" marR="0" rtl="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Arial"/>
              <a:buChar char="&gt;"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5146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2971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429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3886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179512" y="6483438"/>
            <a:ext cx="413559" cy="21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719572" y="6483349"/>
            <a:ext cx="6120000" cy="2124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title"/>
          </p:nvPr>
        </p:nvSpPr>
        <p:spPr>
          <a:xfrm>
            <a:off x="727200" y="126000"/>
            <a:ext cx="8236800" cy="49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727688" y="764704"/>
            <a:ext cx="8236800" cy="54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1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Noto Sans Symbols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Arial"/>
              <a:buChar char="&gt;"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179512" y="6483438"/>
            <a:ext cx="413559" cy="21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719572" y="6483349"/>
            <a:ext cx="6120000" cy="2124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Use for importing slides">
  <p:cSld name="Use for importing slide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727200" y="126000"/>
            <a:ext cx="8236800" cy="49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179512" y="6483438"/>
            <a:ext cx="413559" cy="21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5"/>
          <p:cNvSpPr txBox="1"/>
          <p:nvPr/>
        </p:nvSpPr>
        <p:spPr>
          <a:xfrm>
            <a:off x="1466250" y="6483452"/>
            <a:ext cx="6211500" cy="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">
                <a:solidFill>
                  <a:schemeClr val="dk2"/>
                </a:solidFill>
              </a:rPr>
              <a:t>Marcus Oskarsson (marcus.oscarsson@esrf.fr)</a:t>
            </a:r>
            <a:endParaRPr b="1" sz="800"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ur palette">
  <p:cSld name="colour palett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727200" y="126000"/>
            <a:ext cx="8236800" cy="49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719572" y="6483349"/>
            <a:ext cx="6120000" cy="2124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179512" y="6483438"/>
            <a:ext cx="413559" cy="21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41" name="Google Shape;41;p6"/>
          <p:cNvGrpSpPr/>
          <p:nvPr/>
        </p:nvGrpSpPr>
        <p:grpSpPr>
          <a:xfrm>
            <a:off x="1751223" y="1016732"/>
            <a:ext cx="6421177" cy="4780955"/>
            <a:chOff x="977503" y="761588"/>
            <a:chExt cx="6421177" cy="4780955"/>
          </a:xfrm>
        </p:grpSpPr>
        <p:sp>
          <p:nvSpPr>
            <p:cNvPr id="42" name="Google Shape;42;p6"/>
            <p:cNvSpPr/>
            <p:nvPr/>
          </p:nvSpPr>
          <p:spPr>
            <a:xfrm>
              <a:off x="2803893" y="1812730"/>
              <a:ext cx="2628292" cy="26282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4175956" y="1016392"/>
              <a:ext cx="576404" cy="576404"/>
            </a:xfrm>
            <a:prstGeom prst="ellipse">
              <a:avLst/>
            </a:prstGeom>
            <a:solidFill>
              <a:srgbClr val="ED770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5003708" y="1393465"/>
              <a:ext cx="576404" cy="576404"/>
            </a:xfrm>
            <a:prstGeom prst="ellipse">
              <a:avLst/>
            </a:prstGeom>
            <a:solidFill>
              <a:srgbClr val="F4A3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5507764" y="1980062"/>
              <a:ext cx="576404" cy="576404"/>
            </a:xfrm>
            <a:prstGeom prst="ellipse">
              <a:avLst/>
            </a:prstGeom>
            <a:solidFill>
              <a:srgbClr val="FFDD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5688124" y="2740535"/>
              <a:ext cx="576404" cy="576404"/>
            </a:xfrm>
            <a:prstGeom prst="ellipse">
              <a:avLst/>
            </a:prstGeom>
            <a:solidFill>
              <a:srgbClr val="51A02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6"/>
            <p:cNvSpPr/>
            <p:nvPr/>
          </p:nvSpPr>
          <p:spPr>
            <a:xfrm>
              <a:off x="5580282" y="3501008"/>
              <a:ext cx="576404" cy="576404"/>
            </a:xfrm>
            <a:prstGeom prst="ellipse">
              <a:avLst/>
            </a:prstGeom>
            <a:solidFill>
              <a:srgbClr val="0098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5148064" y="4169035"/>
              <a:ext cx="576404" cy="576404"/>
            </a:xfrm>
            <a:prstGeom prst="ellipse">
              <a:avLst/>
            </a:prstGeom>
            <a:solidFill>
              <a:srgbClr val="AF007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2367594" y="1709154"/>
              <a:ext cx="576404" cy="576404"/>
            </a:xfrm>
            <a:prstGeom prst="ellipse">
              <a:avLst/>
            </a:prstGeom>
            <a:solidFill>
              <a:srgbClr val="132577">
                <a:alpha val="74901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2079392" y="2433493"/>
              <a:ext cx="576404" cy="576404"/>
            </a:xfrm>
            <a:prstGeom prst="ellipse">
              <a:avLst/>
            </a:prstGeom>
            <a:solidFill>
              <a:srgbClr val="132577">
                <a:alpha val="49803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3491370" y="4689140"/>
              <a:ext cx="576404" cy="576404"/>
            </a:xfrm>
            <a:prstGeom prst="ellipse">
              <a:avLst/>
            </a:prstGeom>
            <a:solidFill>
              <a:srgbClr val="B7B9BA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2706262" y="4329100"/>
              <a:ext cx="576404" cy="576404"/>
            </a:xfrm>
            <a:prstGeom prst="ellipse">
              <a:avLst/>
            </a:prstGeom>
            <a:solidFill>
              <a:srgbClr val="D1D2D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2113415" y="3746995"/>
              <a:ext cx="576404" cy="576404"/>
            </a:xfrm>
            <a:prstGeom prst="ellipse">
              <a:avLst/>
            </a:prstGeom>
            <a:solidFill>
              <a:srgbClr val="F4F4F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6"/>
            <p:cNvSpPr txBox="1"/>
            <p:nvPr/>
          </p:nvSpPr>
          <p:spPr>
            <a:xfrm>
              <a:off x="3545461" y="3053707"/>
              <a:ext cx="126099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2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R019G037B119</a:t>
              </a:r>
              <a:endPara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6"/>
            <p:cNvSpPr txBox="1"/>
            <p:nvPr/>
          </p:nvSpPr>
          <p:spPr>
            <a:xfrm>
              <a:off x="4339537" y="761588"/>
              <a:ext cx="126099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R237G119B003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6"/>
            <p:cNvSpPr txBox="1"/>
            <p:nvPr/>
          </p:nvSpPr>
          <p:spPr>
            <a:xfrm>
              <a:off x="5273712" y="1162931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R244G163B000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6"/>
            <p:cNvSpPr txBox="1"/>
            <p:nvPr/>
          </p:nvSpPr>
          <p:spPr>
            <a:xfrm>
              <a:off x="5795966" y="1756869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R255G221B000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6"/>
            <p:cNvSpPr txBox="1"/>
            <p:nvPr/>
          </p:nvSpPr>
          <p:spPr>
            <a:xfrm>
              <a:off x="6084168" y="2570541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R081G160B038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6"/>
            <p:cNvSpPr txBox="1"/>
            <p:nvPr/>
          </p:nvSpPr>
          <p:spPr>
            <a:xfrm>
              <a:off x="6084168" y="3409385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R000G152B212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6"/>
            <p:cNvSpPr txBox="1"/>
            <p:nvPr/>
          </p:nvSpPr>
          <p:spPr>
            <a:xfrm>
              <a:off x="5677172" y="4159448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R175G000B124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6"/>
            <p:cNvSpPr txBox="1"/>
            <p:nvPr/>
          </p:nvSpPr>
          <p:spPr>
            <a:xfrm>
              <a:off x="1312568" y="1497250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ESRF blue 75%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6"/>
            <p:cNvSpPr txBox="1"/>
            <p:nvPr/>
          </p:nvSpPr>
          <p:spPr>
            <a:xfrm>
              <a:off x="977503" y="2279467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ESRF blue 50%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6"/>
            <p:cNvSpPr txBox="1"/>
            <p:nvPr/>
          </p:nvSpPr>
          <p:spPr>
            <a:xfrm>
              <a:off x="2878263" y="5265544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R183G185B186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6"/>
            <p:cNvSpPr txBox="1"/>
            <p:nvPr/>
          </p:nvSpPr>
          <p:spPr>
            <a:xfrm>
              <a:off x="1968154" y="4899336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R209G210B212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6"/>
            <p:cNvSpPr txBox="1"/>
            <p:nvPr/>
          </p:nvSpPr>
          <p:spPr>
            <a:xfrm>
              <a:off x="1238010" y="4311927"/>
              <a:ext cx="1314512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R244G244B244</a:t>
              </a:r>
              <a:endPara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4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_texte.jpg"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164000" y="6210000"/>
            <a:ext cx="1974972" cy="64794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 txBox="1"/>
          <p:nvPr>
            <p:ph type="title"/>
          </p:nvPr>
        </p:nvSpPr>
        <p:spPr>
          <a:xfrm>
            <a:off x="727200" y="126000"/>
            <a:ext cx="8236800" cy="49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1"/>
          <p:cNvSpPr txBox="1"/>
          <p:nvPr>
            <p:ph idx="1" type="body"/>
          </p:nvPr>
        </p:nvSpPr>
        <p:spPr>
          <a:xfrm>
            <a:off x="727200" y="764704"/>
            <a:ext cx="8236800" cy="54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Arial"/>
              <a:buNone/>
              <a:defRPr b="1" i="0" sz="1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500"/>
              <a:buFont typeface="Noto Sans Symbols"/>
              <a:buChar char="●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Arial"/>
              <a:buChar char="&gt;"/>
              <a:defRPr b="0" i="1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719572" y="6483349"/>
            <a:ext cx="6120000" cy="21248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79512" y="6483438"/>
            <a:ext cx="413559" cy="21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1"/>
          <p:cNvSpPr/>
          <p:nvPr/>
        </p:nvSpPr>
        <p:spPr>
          <a:xfrm>
            <a:off x="180000" y="126000"/>
            <a:ext cx="496800" cy="49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_texte.jpg" id="16" name="Google Shape;1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164000" y="6210000"/>
            <a:ext cx="1974972" cy="647946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1"/>
          <p:cNvSpPr/>
          <p:nvPr/>
        </p:nvSpPr>
        <p:spPr>
          <a:xfrm>
            <a:off x="180000" y="126000"/>
            <a:ext cx="496800" cy="49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mxcube/mxcubecore/pull/1079" TargetMode="External"/><Relationship Id="rId4" Type="http://schemas.openxmlformats.org/officeDocument/2006/relationships/hyperlink" Target="https://mxcubecore--1079.org.readthedocs.build/en/1079/dev/lims_integration.html#ispybabstractlims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5.png"/><Relationship Id="rId7" Type="http://schemas.openxmlformats.org/officeDocument/2006/relationships/image" Target="../media/image2.png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/>
          <p:nvPr>
            <p:ph idx="12" type="sldNum"/>
          </p:nvPr>
        </p:nvSpPr>
        <p:spPr>
          <a:xfrm>
            <a:off x="8556784" y="6333134"/>
            <a:ext cx="5487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AbstractLims</a:t>
            </a:r>
            <a:endParaRPr/>
          </a:p>
        </p:txBody>
      </p:sp>
      <p:sp>
        <p:nvSpPr>
          <p:cNvPr id="182" name="Google Shape;182;p16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3" name="Google Shape;1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13" y="1602824"/>
            <a:ext cx="8070573" cy="4138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6"/>
          <p:cNvSpPr txBox="1"/>
          <p:nvPr/>
        </p:nvSpPr>
        <p:spPr>
          <a:xfrm>
            <a:off x="179500" y="868425"/>
            <a:ext cx="764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Synchronizing with LIMS - ISPyB or DRAC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AbstractLims</a:t>
            </a:r>
            <a:endParaRPr/>
          </a:p>
        </p:txBody>
      </p:sp>
      <p:sp>
        <p:nvSpPr>
          <p:cNvPr id="191" name="Google Shape;191;p17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2" name="Google Shape;192;p17"/>
          <p:cNvSpPr txBox="1"/>
          <p:nvPr/>
        </p:nvSpPr>
        <p:spPr>
          <a:xfrm>
            <a:off x="1553625" y="400350"/>
            <a:ext cx="41802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6"/>
              </a:solidFill>
            </a:endParaRPr>
          </a:p>
        </p:txBody>
      </p:sp>
      <p:sp>
        <p:nvSpPr>
          <p:cNvPr id="193" name="Google Shape;193;p17"/>
          <p:cNvSpPr txBox="1"/>
          <p:nvPr/>
        </p:nvSpPr>
        <p:spPr>
          <a:xfrm>
            <a:off x="727200" y="1084950"/>
            <a:ext cx="8243100" cy="53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Future work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Further refinement of </a:t>
            </a:r>
            <a:r>
              <a:rPr b="1" lang="en-US" sz="1900">
                <a:solidFill>
                  <a:srgbClr val="AF007C"/>
                </a:solidFill>
              </a:rPr>
              <a:t>AbstractLims</a:t>
            </a:r>
            <a:r>
              <a:rPr lang="en-US" sz="1900">
                <a:solidFill>
                  <a:schemeClr val="dk1"/>
                </a:solidFill>
              </a:rPr>
              <a:t> and creating models for the data </a:t>
            </a:r>
            <a:r>
              <a:rPr lang="en-US" sz="1900">
                <a:solidFill>
                  <a:schemeClr val="dk1"/>
                </a:solidFill>
              </a:rPr>
              <a:t>exchanged, internally,</a:t>
            </a:r>
            <a:r>
              <a:rPr lang="en-US" sz="1900">
                <a:solidFill>
                  <a:schemeClr val="dk1"/>
                </a:solidFill>
              </a:rPr>
              <a:t> between </a:t>
            </a:r>
            <a:r>
              <a:rPr b="1" lang="en-US" sz="1900">
                <a:solidFill>
                  <a:srgbClr val="AF007C"/>
                </a:solidFill>
              </a:rPr>
              <a:t>AbstractLims</a:t>
            </a:r>
            <a:r>
              <a:rPr lang="en-US" sz="1900">
                <a:solidFill>
                  <a:schemeClr val="dk1"/>
                </a:solidFill>
              </a:rPr>
              <a:t> and MXCuBE</a:t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mxcubeweb - </a:t>
            </a:r>
            <a:r>
              <a:rPr b="1" lang="en-US" sz="1900">
                <a:solidFill>
                  <a:srgbClr val="AF007C"/>
                </a:solidFill>
              </a:rPr>
              <a:t>UserManager</a:t>
            </a:r>
            <a:r>
              <a:rPr lang="en-US" sz="1900">
                <a:solidFill>
                  <a:schemeClr val="dk1"/>
                </a:solidFill>
              </a:rPr>
              <a:t>: </a:t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en-US" sz="1900">
                <a:solidFill>
                  <a:schemeClr val="dk1"/>
                </a:solidFill>
              </a:rPr>
              <a:t>Keep the existing </a:t>
            </a:r>
            <a:r>
              <a:rPr b="1" lang="en-US" sz="1900">
                <a:solidFill>
                  <a:srgbClr val="AF007C"/>
                </a:solidFill>
              </a:rPr>
              <a:t>UserManager</a:t>
            </a:r>
            <a:r>
              <a:rPr lang="en-US" sz="1900">
                <a:solidFill>
                  <a:schemeClr val="dk1"/>
                </a:solidFill>
              </a:rPr>
              <a:t> as it is (proposal and user based login)</a:t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en-US" sz="1900">
                <a:solidFill>
                  <a:schemeClr val="dk1"/>
                </a:solidFill>
              </a:rPr>
              <a:t>Create a new </a:t>
            </a:r>
            <a:r>
              <a:rPr b="1" lang="en-US" sz="1900">
                <a:solidFill>
                  <a:srgbClr val="AF007C"/>
                </a:solidFill>
              </a:rPr>
              <a:t>UserManager</a:t>
            </a:r>
            <a:r>
              <a:rPr lang="en-US" sz="1900">
                <a:solidFill>
                  <a:schemeClr val="dk1"/>
                </a:solidFill>
              </a:rPr>
              <a:t> only</a:t>
            </a:r>
            <a:r>
              <a:rPr lang="en-US" sz="1900">
                <a:solidFill>
                  <a:schemeClr val="dk1"/>
                </a:solidFill>
              </a:rPr>
              <a:t> for user based login</a:t>
            </a:r>
            <a:endParaRPr sz="1900">
              <a:solidFill>
                <a:schemeClr val="dk1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1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en-US" sz="1900">
                <a:solidFill>
                  <a:schemeClr val="dk1"/>
                </a:solidFill>
              </a:rPr>
              <a:t>Remove </a:t>
            </a:r>
            <a:r>
              <a:rPr lang="en-US" sz="1900">
                <a:solidFill>
                  <a:schemeClr val="dk1"/>
                </a:solidFill>
              </a:rPr>
              <a:t>proposal</a:t>
            </a:r>
            <a:r>
              <a:rPr lang="en-US" sz="1900">
                <a:solidFill>
                  <a:schemeClr val="dk1"/>
                </a:solidFill>
              </a:rPr>
              <a:t> login </a:t>
            </a:r>
            <a:r>
              <a:rPr lang="en-US" sz="1900">
                <a:solidFill>
                  <a:schemeClr val="dk1"/>
                </a:solidFill>
              </a:rPr>
              <a:t>completely</a:t>
            </a:r>
            <a:r>
              <a:rPr lang="en-US" sz="1900">
                <a:solidFill>
                  <a:schemeClr val="dk1"/>
                </a:solidFill>
              </a:rPr>
              <a:t> ?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8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0" name="Google Shape;200;p18"/>
          <p:cNvSpPr txBox="1"/>
          <p:nvPr>
            <p:ph type="title"/>
          </p:nvPr>
        </p:nvSpPr>
        <p:spPr>
          <a:xfrm>
            <a:off x="727200" y="126000"/>
            <a:ext cx="823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Questions</a:t>
            </a:r>
            <a:endParaRPr/>
          </a:p>
        </p:txBody>
      </p:sp>
      <p:pic>
        <p:nvPicPr>
          <p:cNvPr id="201" name="Google Shape;2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4075" y="2116737"/>
            <a:ext cx="3955850" cy="4272299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8"/>
          <p:cNvSpPr txBox="1"/>
          <p:nvPr/>
        </p:nvSpPr>
        <p:spPr>
          <a:xfrm>
            <a:off x="1632000" y="1383363"/>
            <a:ext cx="58800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3C78D8"/>
                </a:solidFill>
                <a:latin typeface="Pacifico"/>
                <a:ea typeface="Pacifico"/>
                <a:cs typeface="Pacifico"/>
                <a:sym typeface="Pacifico"/>
              </a:rPr>
              <a:t>Thank you for your attention</a:t>
            </a:r>
            <a:endParaRPr sz="3600">
              <a:solidFill>
                <a:srgbClr val="3C78D8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203" name="Google Shape;203;p18"/>
          <p:cNvSpPr/>
          <p:nvPr/>
        </p:nvSpPr>
        <p:spPr>
          <a:xfrm>
            <a:off x="2452725" y="5899250"/>
            <a:ext cx="4173300" cy="58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8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AbstractLims</a:t>
            </a:r>
            <a:endParaRPr/>
          </a:p>
        </p:txBody>
      </p:sp>
      <p:sp>
        <p:nvSpPr>
          <p:cNvPr id="78" name="Google Shape;78;p8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9" name="Google Shape;79;p8"/>
          <p:cNvSpPr txBox="1"/>
          <p:nvPr/>
        </p:nvSpPr>
        <p:spPr>
          <a:xfrm>
            <a:off x="410400" y="2374300"/>
            <a:ext cx="8323200" cy="1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</a:rPr>
              <a:t>AbstractLims</a:t>
            </a:r>
            <a:endParaRPr sz="25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00">
                <a:solidFill>
                  <a:schemeClr val="dk1"/>
                </a:solidFill>
              </a:rPr>
              <a:t>ICAT and SSO integration</a:t>
            </a:r>
            <a:endParaRPr i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9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AbstractLims on GitHub</a:t>
            </a:r>
            <a:endParaRPr/>
          </a:p>
        </p:txBody>
      </p:sp>
      <p:sp>
        <p:nvSpPr>
          <p:cNvPr id="86" name="Google Shape;86;p9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9"/>
          <p:cNvSpPr txBox="1"/>
          <p:nvPr/>
        </p:nvSpPr>
        <p:spPr>
          <a:xfrm>
            <a:off x="450450" y="1060725"/>
            <a:ext cx="8243100" cy="51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900">
                <a:solidFill>
                  <a:schemeClr val="dk1"/>
                </a:solidFill>
              </a:rPr>
              <a:t>Documentation - GitHub and R</a:t>
            </a:r>
            <a:r>
              <a:rPr b="1" lang="en-US" sz="1900">
                <a:solidFill>
                  <a:schemeClr val="dk1"/>
                </a:solidFill>
              </a:rPr>
              <a:t>eadTheDocs</a:t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The pull requests and the documentation can be found on GitHub: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 u="sng">
                <a:solidFill>
                  <a:srgbClr val="1C4587"/>
                </a:solidFill>
              </a:rPr>
              <a:t>PR # </a:t>
            </a:r>
            <a:r>
              <a:rPr i="1" lang="en-US" sz="1600" u="sng">
                <a:solidFill>
                  <a:srgbClr val="1C4587"/>
                </a:solidFill>
              </a:rPr>
              <a:t>1079: </a:t>
            </a:r>
            <a:r>
              <a:rPr i="1" lang="en-US" sz="1600" u="sng">
                <a:solidFill>
                  <a:srgbClr val="1C458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https://github.com/mxcube/mxcubecore/pull/1079</a:t>
            </a:r>
            <a:endParaRPr i="1" sz="1600" u="sng">
              <a:solidFill>
                <a:srgbClr val="1C458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 u="sng">
                <a:solidFill>
                  <a:srgbClr val="1C4587"/>
                </a:solidFill>
              </a:rPr>
              <a:t>PR # 1492: https://github.com/mxcube/mxcubeweb/pull/1492</a:t>
            </a:r>
            <a:endParaRPr i="1" sz="1600" u="sng">
              <a:solidFill>
                <a:srgbClr val="1C458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</a:rPr>
              <a:t>D</a:t>
            </a:r>
            <a:r>
              <a:rPr lang="en-US" sz="1900">
                <a:solidFill>
                  <a:schemeClr val="dk1"/>
                </a:solidFill>
              </a:rPr>
              <a:t>ocumentation on read the docs</a:t>
            </a:r>
            <a:r>
              <a:rPr lang="en-US" sz="1900">
                <a:solidFill>
                  <a:schemeClr val="dk1"/>
                </a:solidFill>
              </a:rPr>
              <a:t>: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600" u="sng">
                <a:solidFill>
                  <a:schemeClr val="hlink"/>
                </a:solidFill>
                <a:hlinkClick r:id="rId4"/>
              </a:rPr>
              <a:t>https://mxcubecore--1079.org.readthedocs.build/en/1079/dev/lims_integration.html#ispybabstractlims</a:t>
            </a:r>
            <a:endParaRPr i="1" sz="1600" u="sng">
              <a:solidFill>
                <a:srgbClr val="1C458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600" u="sng">
              <a:solidFill>
                <a:srgbClr val="1C458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1C458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0"/>
          <p:cNvPicPr preferRelativeResize="0"/>
          <p:nvPr/>
        </p:nvPicPr>
        <p:blipFill rotWithShape="1">
          <a:blip r:embed="rId3">
            <a:alphaModFix/>
          </a:blip>
          <a:srcRect b="0" l="990" r="990" t="0"/>
          <a:stretch/>
        </p:blipFill>
        <p:spPr>
          <a:xfrm>
            <a:off x="1218312" y="2851300"/>
            <a:ext cx="1080002" cy="1101825"/>
          </a:xfrm>
          <a:prstGeom prst="rect">
            <a:avLst/>
          </a:prstGeom>
          <a:noFill/>
          <a:ln>
            <a:noFill/>
          </a:ln>
          <a:effectLst>
            <a:outerShdw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94" name="Google Shape;94;p10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0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6" name="Google Shape;96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4863" y="4397103"/>
            <a:ext cx="826804" cy="1101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0"/>
          <p:cNvPicPr preferRelativeResize="0"/>
          <p:nvPr/>
        </p:nvPicPr>
        <p:blipFill rotWithShape="1">
          <a:blip r:embed="rId5">
            <a:alphaModFix/>
          </a:blip>
          <a:srcRect b="6410" l="12428" r="20208" t="9130"/>
          <a:stretch/>
        </p:blipFill>
        <p:spPr>
          <a:xfrm>
            <a:off x="5230259" y="4390843"/>
            <a:ext cx="1083305" cy="1018672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0"/>
          <p:cNvSpPr/>
          <p:nvPr/>
        </p:nvSpPr>
        <p:spPr>
          <a:xfrm>
            <a:off x="796625" y="2372356"/>
            <a:ext cx="1923300" cy="1941300"/>
          </a:xfrm>
          <a:prstGeom prst="donut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0"/>
          <p:cNvSpPr/>
          <p:nvPr/>
        </p:nvSpPr>
        <p:spPr>
          <a:xfrm>
            <a:off x="866097" y="3999445"/>
            <a:ext cx="1784400" cy="1801200"/>
          </a:xfrm>
          <a:prstGeom prst="donut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0"/>
          <p:cNvSpPr/>
          <p:nvPr/>
        </p:nvSpPr>
        <p:spPr>
          <a:xfrm>
            <a:off x="4738825" y="3857399"/>
            <a:ext cx="2066100" cy="2085300"/>
          </a:xfrm>
          <a:prstGeom prst="donut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15748" y="1241537"/>
            <a:ext cx="685063" cy="1227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2" name="Google Shape;102;p10"/>
          <p:cNvSpPr/>
          <p:nvPr/>
        </p:nvSpPr>
        <p:spPr>
          <a:xfrm>
            <a:off x="796625" y="863676"/>
            <a:ext cx="1923300" cy="1941300"/>
          </a:xfrm>
          <a:prstGeom prst="donut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0"/>
          <p:cNvPicPr preferRelativeResize="0"/>
          <p:nvPr/>
        </p:nvPicPr>
        <p:blipFill rotWithShape="1">
          <a:blip r:embed="rId7">
            <a:alphaModFix/>
          </a:blip>
          <a:srcRect b="30138" l="13503" r="30300" t="0"/>
          <a:stretch/>
        </p:blipFill>
        <p:spPr>
          <a:xfrm>
            <a:off x="5346410" y="2938403"/>
            <a:ext cx="795726" cy="809163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0"/>
          <p:cNvSpPr/>
          <p:nvPr/>
        </p:nvSpPr>
        <p:spPr>
          <a:xfrm>
            <a:off x="4803325" y="2393038"/>
            <a:ext cx="1881900" cy="1899900"/>
          </a:xfrm>
          <a:prstGeom prst="donut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0"/>
          <p:cNvPicPr preferRelativeResize="0"/>
          <p:nvPr/>
        </p:nvPicPr>
        <p:blipFill rotWithShape="1">
          <a:blip r:embed="rId8">
            <a:alphaModFix/>
          </a:blip>
          <a:srcRect b="7544" l="16148" r="14455" t="0"/>
          <a:stretch/>
        </p:blipFill>
        <p:spPr>
          <a:xfrm>
            <a:off x="5262100" y="1346950"/>
            <a:ext cx="1019550" cy="1018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0"/>
          <p:cNvSpPr/>
          <p:nvPr/>
        </p:nvSpPr>
        <p:spPr>
          <a:xfrm>
            <a:off x="4803325" y="855334"/>
            <a:ext cx="1881900" cy="1899900"/>
          </a:xfrm>
          <a:prstGeom prst="donut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/>
        </p:nvSpPr>
        <p:spPr>
          <a:xfrm>
            <a:off x="2228550" y="1641729"/>
            <a:ext cx="18507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Antonia Beteva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08" name="Google Shape;108;p10"/>
          <p:cNvSpPr txBox="1"/>
          <p:nvPr/>
        </p:nvSpPr>
        <p:spPr>
          <a:xfrm>
            <a:off x="2330175" y="4668732"/>
            <a:ext cx="23796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Axel Bocciarelli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09" name="Google Shape;109;p10"/>
          <p:cNvSpPr txBox="1"/>
          <p:nvPr/>
        </p:nvSpPr>
        <p:spPr>
          <a:xfrm>
            <a:off x="6430475" y="1591977"/>
            <a:ext cx="2379600" cy="5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rgbClr val="741B47"/>
                </a:solidFill>
              </a:rPr>
              <a:t>Yan Walesch</a:t>
            </a:r>
            <a:endParaRPr b="1" i="1" sz="1800">
              <a:solidFill>
                <a:srgbClr val="741B47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100">
                <a:solidFill>
                  <a:srgbClr val="741B47"/>
                </a:solidFill>
              </a:rPr>
              <a:t>Since June 2024</a:t>
            </a:r>
            <a:endParaRPr b="1" i="1" sz="1100">
              <a:solidFill>
                <a:srgbClr val="741B47"/>
              </a:solidFill>
            </a:endParaRPr>
          </a:p>
        </p:txBody>
      </p:sp>
      <p:sp>
        <p:nvSpPr>
          <p:cNvPr id="110" name="Google Shape;110;p10"/>
          <p:cNvSpPr txBox="1"/>
          <p:nvPr/>
        </p:nvSpPr>
        <p:spPr>
          <a:xfrm>
            <a:off x="6503050" y="4716563"/>
            <a:ext cx="24456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Jean-Baptiste Florial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300">
                <a:solidFill>
                  <a:schemeClr val="dk1"/>
                </a:solidFill>
              </a:rPr>
              <a:t>EMBL</a:t>
            </a:r>
            <a:endParaRPr b="1" i="1" sz="1300">
              <a:solidFill>
                <a:schemeClr val="dk1"/>
              </a:solidFill>
            </a:endParaRPr>
          </a:p>
        </p:txBody>
      </p:sp>
      <p:sp>
        <p:nvSpPr>
          <p:cNvPr id="111" name="Google Shape;111;p10"/>
          <p:cNvSpPr txBox="1"/>
          <p:nvPr/>
        </p:nvSpPr>
        <p:spPr>
          <a:xfrm>
            <a:off x="6350675" y="3188913"/>
            <a:ext cx="23796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800">
                <a:solidFill>
                  <a:srgbClr val="674EA7"/>
                </a:solidFill>
              </a:rPr>
              <a:t>Alejandro De Maria</a:t>
            </a:r>
            <a:endParaRPr b="1" i="1" sz="1800">
              <a:solidFill>
                <a:srgbClr val="674EA7"/>
              </a:solidFill>
            </a:endParaRPr>
          </a:p>
        </p:txBody>
      </p:sp>
      <p:sp>
        <p:nvSpPr>
          <p:cNvPr id="112" name="Google Shape;112;p10"/>
          <p:cNvSpPr txBox="1"/>
          <p:nvPr/>
        </p:nvSpPr>
        <p:spPr>
          <a:xfrm>
            <a:off x="450450" y="734175"/>
            <a:ext cx="8243100" cy="5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Acknowledgement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</a:endParaRPr>
          </a:p>
        </p:txBody>
      </p:sp>
      <p:sp>
        <p:nvSpPr>
          <p:cNvPr id="113" name="Google Shape;113;p10"/>
          <p:cNvSpPr txBox="1"/>
          <p:nvPr/>
        </p:nvSpPr>
        <p:spPr>
          <a:xfrm>
            <a:off x="1344875" y="5677475"/>
            <a:ext cx="7465200" cy="4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And of course the SB and BCU group, </a:t>
            </a:r>
            <a:r>
              <a:rPr b="1" i="1" lang="en-US" sz="1800">
                <a:solidFill>
                  <a:srgbClr val="674EA7"/>
                </a:solidFill>
              </a:rPr>
              <a:t>and you guys</a:t>
            </a:r>
            <a:r>
              <a:rPr b="1" lang="en-US" sz="1800">
                <a:solidFill>
                  <a:schemeClr val="dk1"/>
                </a:solidFill>
              </a:rPr>
              <a:t> ! 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114" name="Google Shape;114;p10"/>
          <p:cNvSpPr/>
          <p:nvPr/>
        </p:nvSpPr>
        <p:spPr>
          <a:xfrm>
            <a:off x="796625" y="2372356"/>
            <a:ext cx="1923300" cy="1941300"/>
          </a:xfrm>
          <a:prstGeom prst="donut">
            <a:avLst>
              <a:gd fmla="val 25000" name="adj"/>
            </a:avLst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0"/>
          <p:cNvSpPr txBox="1"/>
          <p:nvPr/>
        </p:nvSpPr>
        <p:spPr>
          <a:xfrm>
            <a:off x="2330175" y="3188906"/>
            <a:ext cx="2379600" cy="42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Daniele De Sanctis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122" name="Google Shape;122;p11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3" name="Google Shape;123;p11"/>
          <p:cNvSpPr txBox="1"/>
          <p:nvPr/>
        </p:nvSpPr>
        <p:spPr>
          <a:xfrm>
            <a:off x="727200" y="1155100"/>
            <a:ext cx="8243100" cy="46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Current status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The work have been tested and validated on the ESRF MX beamlines the last 6-8 months. Most of that work is to make sure that systems (User </a:t>
            </a:r>
            <a:r>
              <a:rPr lang="en-US" sz="1900">
                <a:solidFill>
                  <a:schemeClr val="dk1"/>
                </a:solidFill>
              </a:rPr>
              <a:t>portal</a:t>
            </a:r>
            <a:r>
              <a:rPr lang="en-US" sz="1900">
                <a:solidFill>
                  <a:schemeClr val="dk1"/>
                </a:solidFill>
              </a:rPr>
              <a:t>, ICAT, ISPyB, MXCuBE) involved work as expected for </a:t>
            </a:r>
            <a:r>
              <a:rPr lang="en-US" sz="1900">
                <a:solidFill>
                  <a:schemeClr val="dk1"/>
                </a:solidFill>
              </a:rPr>
              <a:t>synchronization</a:t>
            </a:r>
            <a:r>
              <a:rPr lang="en-US" sz="1900">
                <a:solidFill>
                  <a:schemeClr val="dk1"/>
                </a:solidFill>
              </a:rPr>
              <a:t> of, users, sessions etc.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SSO and ICAT tested on MASSIF1 </a:t>
            </a:r>
            <a:r>
              <a:rPr lang="en-US" sz="1900">
                <a:solidFill>
                  <a:schemeClr val="dk1"/>
                </a:solidFill>
              </a:rPr>
              <a:t>during spring </a:t>
            </a:r>
            <a:r>
              <a:rPr lang="en-US" sz="1900">
                <a:solidFill>
                  <a:schemeClr val="dk1"/>
                </a:solidFill>
              </a:rPr>
              <a:t>and deployed since August. </a:t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ICAT integration with </a:t>
            </a:r>
            <a:r>
              <a:rPr lang="en-US" sz="1900">
                <a:solidFill>
                  <a:schemeClr val="dk1"/>
                </a:solidFill>
              </a:rPr>
              <a:t>proposal</a:t>
            </a:r>
            <a:r>
              <a:rPr lang="en-US" sz="1900">
                <a:solidFill>
                  <a:schemeClr val="dk1"/>
                </a:solidFill>
              </a:rPr>
              <a:t> login </a:t>
            </a:r>
            <a:r>
              <a:rPr lang="en-US" sz="1900">
                <a:solidFill>
                  <a:schemeClr val="dk1"/>
                </a:solidFill>
              </a:rPr>
              <a:t>deployed</a:t>
            </a:r>
            <a:r>
              <a:rPr lang="en-US" sz="1900">
                <a:solidFill>
                  <a:schemeClr val="dk1"/>
                </a:solidFill>
              </a:rPr>
              <a:t> on all other MX beamlines since </a:t>
            </a:r>
            <a:r>
              <a:rPr lang="en-US" sz="1900">
                <a:solidFill>
                  <a:schemeClr val="dk1"/>
                </a:solidFill>
              </a:rPr>
              <a:t>beginning</a:t>
            </a:r>
            <a:r>
              <a:rPr lang="en-US" sz="1900">
                <a:solidFill>
                  <a:schemeClr val="dk1"/>
                </a:solidFill>
              </a:rPr>
              <a:t> of October. Switch to SSO will be done in January 2025</a:t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Background</a:t>
            </a:r>
            <a:endParaRPr/>
          </a:p>
        </p:txBody>
      </p:sp>
      <p:sp>
        <p:nvSpPr>
          <p:cNvPr id="130" name="Google Shape;130;p12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1" name="Google Shape;131;p12"/>
          <p:cNvSpPr txBox="1"/>
          <p:nvPr/>
        </p:nvSpPr>
        <p:spPr>
          <a:xfrm>
            <a:off x="727200" y="1155100"/>
            <a:ext cx="8243100" cy="46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Background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ISPyB is no longer the standard LIMS, need for LIMS Abstraction as more sites use other systems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At ESRF we needed a solution where we could synchronize to and from both </a:t>
            </a:r>
            <a:r>
              <a:rPr b="1" lang="en-US" sz="1900">
                <a:solidFill>
                  <a:srgbClr val="AF007C"/>
                </a:solidFill>
              </a:rPr>
              <a:t>ISPyB</a:t>
            </a:r>
            <a:r>
              <a:rPr lang="en-US" sz="1900">
                <a:solidFill>
                  <a:schemeClr val="dk1"/>
                </a:solidFill>
              </a:rPr>
              <a:t> and </a:t>
            </a:r>
            <a:r>
              <a:rPr b="1" lang="en-US" sz="1900">
                <a:solidFill>
                  <a:srgbClr val="AF007C"/>
                </a:solidFill>
              </a:rPr>
              <a:t>ICAT</a:t>
            </a:r>
            <a:endParaRPr b="1" sz="1900">
              <a:solidFill>
                <a:srgbClr val="AF007C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At ESRF, retrieving session information for a user is done via </a:t>
            </a:r>
            <a:r>
              <a:rPr b="1" lang="en-US" sz="1900">
                <a:solidFill>
                  <a:srgbClr val="AF007C"/>
                </a:solidFill>
              </a:rPr>
              <a:t>ICAT</a:t>
            </a:r>
            <a:r>
              <a:rPr lang="en-US" sz="1900">
                <a:solidFill>
                  <a:schemeClr val="dk1"/>
                </a:solidFill>
              </a:rPr>
              <a:t> thus a requirement for </a:t>
            </a:r>
            <a:r>
              <a:rPr b="1" lang="en-US" sz="1900">
                <a:solidFill>
                  <a:srgbClr val="AF007C"/>
                </a:solidFill>
              </a:rPr>
              <a:t>SSO</a:t>
            </a:r>
            <a:endParaRPr b="1" sz="1900">
              <a:solidFill>
                <a:srgbClr val="AF007C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AbstractLims</a:t>
            </a:r>
            <a:endParaRPr/>
          </a:p>
        </p:txBody>
      </p:sp>
      <p:sp>
        <p:nvSpPr>
          <p:cNvPr id="138" name="Google Shape;138;p13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13"/>
          <p:cNvSpPr txBox="1"/>
          <p:nvPr/>
        </p:nvSpPr>
        <p:spPr>
          <a:xfrm>
            <a:off x="1553625" y="400350"/>
            <a:ext cx="41802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6"/>
              </a:solidFill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727200" y="1084950"/>
            <a:ext cx="8243100" cy="53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AbstractLims</a:t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Cleanup and merging of </a:t>
            </a:r>
            <a:r>
              <a:rPr b="1" lang="en-US" sz="1900">
                <a:solidFill>
                  <a:srgbClr val="AF007C"/>
                </a:solidFill>
              </a:rPr>
              <a:t>ISPyBClient</a:t>
            </a:r>
            <a:r>
              <a:rPr lang="en-US" sz="1900">
                <a:solidFill>
                  <a:schemeClr val="dk1"/>
                </a:solidFill>
              </a:rPr>
              <a:t> and </a:t>
            </a:r>
            <a:r>
              <a:rPr b="1" lang="en-US" sz="1900">
                <a:solidFill>
                  <a:srgbClr val="AF007C"/>
                </a:solidFill>
              </a:rPr>
              <a:t>ISPyBRestClient</a:t>
            </a:r>
            <a:r>
              <a:rPr lang="en-US" sz="1900">
                <a:solidFill>
                  <a:schemeClr val="dk1"/>
                </a:solidFill>
              </a:rPr>
              <a:t> have resulted in a new </a:t>
            </a:r>
            <a:r>
              <a:rPr b="1" lang="en-US" sz="1900">
                <a:solidFill>
                  <a:srgbClr val="AF007C"/>
                </a:solidFill>
              </a:rPr>
              <a:t>AbstractLims</a:t>
            </a:r>
            <a:r>
              <a:rPr lang="en-US" sz="1900">
                <a:solidFill>
                  <a:schemeClr val="dk1"/>
                </a:solidFill>
              </a:rPr>
              <a:t>, very similar to the previous </a:t>
            </a:r>
            <a:r>
              <a:rPr b="1" lang="en-US" sz="1900">
                <a:solidFill>
                  <a:srgbClr val="AF007C"/>
                </a:solidFill>
              </a:rPr>
              <a:t>ISPyBClient</a:t>
            </a:r>
            <a:r>
              <a:rPr lang="en-US" sz="1900">
                <a:solidFill>
                  <a:schemeClr val="dk1"/>
                </a:solidFill>
              </a:rPr>
              <a:t> (for now)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-US" sz="1900">
                <a:solidFill>
                  <a:schemeClr val="dk1"/>
                </a:solidFill>
              </a:rPr>
              <a:t>Structures exchanged between </a:t>
            </a:r>
            <a:r>
              <a:rPr b="1" lang="en-US" sz="1900">
                <a:solidFill>
                  <a:srgbClr val="AF007C"/>
                </a:solidFill>
              </a:rPr>
              <a:t>AbstractLims</a:t>
            </a:r>
            <a:r>
              <a:rPr lang="en-US" sz="1900">
                <a:solidFill>
                  <a:schemeClr val="dk1"/>
                </a:solidFill>
              </a:rPr>
              <a:t> and the internals of MXCuBE documented, to be modeled in a next iteration</a:t>
            </a:r>
            <a:endParaRPr sz="1900"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AbstractLims</a:t>
            </a:r>
            <a:endParaRPr/>
          </a:p>
        </p:txBody>
      </p:sp>
      <p:sp>
        <p:nvSpPr>
          <p:cNvPr id="147" name="Google Shape;147;p14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14"/>
          <p:cNvSpPr txBox="1"/>
          <p:nvPr/>
        </p:nvSpPr>
        <p:spPr>
          <a:xfrm>
            <a:off x="1306650" y="3923675"/>
            <a:ext cx="6879900" cy="21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ISPyBClient have been split into two classes </a:t>
            </a:r>
            <a:r>
              <a:rPr b="1" lang="en-US" sz="1600">
                <a:solidFill>
                  <a:srgbClr val="351C75"/>
                </a:solidFill>
              </a:rPr>
              <a:t>ProposalTypeISPyB</a:t>
            </a:r>
            <a:r>
              <a:rPr lang="en-US" sz="1600">
                <a:solidFill>
                  <a:schemeClr val="dk1"/>
                </a:solidFill>
              </a:rPr>
              <a:t> and </a:t>
            </a:r>
            <a:r>
              <a:rPr b="1" lang="en-US" sz="1600">
                <a:solidFill>
                  <a:srgbClr val="351C75"/>
                </a:solidFill>
              </a:rPr>
              <a:t>UserTypeISPyB</a:t>
            </a:r>
            <a:endParaRPr b="1" sz="1600">
              <a:solidFill>
                <a:srgbClr val="351C7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US" sz="1600">
                <a:solidFill>
                  <a:schemeClr val="dk1"/>
                </a:solidFill>
              </a:rPr>
              <a:t>Introduction of adapter to abstract communication technology, such as SOAP and REST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b="1" lang="en-US" sz="1600">
                <a:solidFill>
                  <a:srgbClr val="AF007C"/>
                </a:solidFill>
              </a:rPr>
              <a:t>ICATLIMS</a:t>
            </a:r>
            <a:r>
              <a:rPr lang="en-US" sz="1600">
                <a:solidFill>
                  <a:schemeClr val="dk1"/>
                </a:solidFill>
              </a:rPr>
              <a:t> for ICAT and </a:t>
            </a:r>
            <a:r>
              <a:rPr b="1" lang="en-US" sz="1600">
                <a:solidFill>
                  <a:srgbClr val="AF007C"/>
                </a:solidFill>
              </a:rPr>
              <a:t>ESRFLIMS</a:t>
            </a:r>
            <a:r>
              <a:rPr lang="en-US" sz="1600">
                <a:solidFill>
                  <a:schemeClr val="dk1"/>
                </a:solidFill>
              </a:rPr>
              <a:t> for ICAT and ISPyB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</a:endParaRPr>
          </a:p>
        </p:txBody>
      </p:sp>
      <p:sp>
        <p:nvSpPr>
          <p:cNvPr id="149" name="Google Shape;149;p14"/>
          <p:cNvSpPr/>
          <p:nvPr/>
        </p:nvSpPr>
        <p:spPr>
          <a:xfrm>
            <a:off x="3852013" y="835775"/>
            <a:ext cx="1603800" cy="33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/>
              <a:t>AbstractLims</a:t>
            </a:r>
            <a:endParaRPr i="1"/>
          </a:p>
        </p:txBody>
      </p:sp>
      <p:sp>
        <p:nvSpPr>
          <p:cNvPr id="150" name="Google Shape;150;p14"/>
          <p:cNvSpPr/>
          <p:nvPr/>
        </p:nvSpPr>
        <p:spPr>
          <a:xfrm>
            <a:off x="724163" y="2440275"/>
            <a:ext cx="1603800" cy="33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351C75"/>
                </a:solidFill>
              </a:rPr>
              <a:t>UserTypeISPyB</a:t>
            </a:r>
            <a:endParaRPr b="1">
              <a:solidFill>
                <a:srgbClr val="351C75"/>
              </a:solidFill>
            </a:endParaRPr>
          </a:p>
        </p:txBody>
      </p:sp>
      <p:sp>
        <p:nvSpPr>
          <p:cNvPr id="151" name="Google Shape;151;p14"/>
          <p:cNvSpPr/>
          <p:nvPr/>
        </p:nvSpPr>
        <p:spPr>
          <a:xfrm>
            <a:off x="2923088" y="2440275"/>
            <a:ext cx="1872300" cy="33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351C75"/>
                </a:solidFill>
              </a:rPr>
              <a:t>ProposalTypeISPyB</a:t>
            </a:r>
            <a:endParaRPr b="1">
              <a:solidFill>
                <a:srgbClr val="351C75"/>
              </a:solidFill>
            </a:endParaRPr>
          </a:p>
        </p:txBody>
      </p:sp>
      <p:sp>
        <p:nvSpPr>
          <p:cNvPr id="152" name="Google Shape;152;p14"/>
          <p:cNvSpPr/>
          <p:nvPr/>
        </p:nvSpPr>
        <p:spPr>
          <a:xfrm>
            <a:off x="1812713" y="1655825"/>
            <a:ext cx="1763400" cy="33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ISPyBAbstractLims</a:t>
            </a:r>
            <a:endParaRPr/>
          </a:p>
        </p:txBody>
      </p:sp>
      <p:cxnSp>
        <p:nvCxnSpPr>
          <p:cNvPr id="153" name="Google Shape;153;p14"/>
          <p:cNvCxnSpPr>
            <a:stCxn id="150" idx="0"/>
            <a:endCxn id="152" idx="2"/>
          </p:cNvCxnSpPr>
          <p:nvPr/>
        </p:nvCxnSpPr>
        <p:spPr>
          <a:xfrm rot="-5400000">
            <a:off x="1886663" y="1632375"/>
            <a:ext cx="447300" cy="11685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14"/>
          <p:cNvCxnSpPr>
            <a:stCxn id="151" idx="0"/>
            <a:endCxn id="152" idx="2"/>
          </p:cNvCxnSpPr>
          <p:nvPr/>
        </p:nvCxnSpPr>
        <p:spPr>
          <a:xfrm flipH="1" rot="5400000">
            <a:off x="3053138" y="1634175"/>
            <a:ext cx="447300" cy="11649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14"/>
          <p:cNvCxnSpPr>
            <a:stCxn id="152" idx="0"/>
            <a:endCxn id="149" idx="2"/>
          </p:cNvCxnSpPr>
          <p:nvPr/>
        </p:nvCxnSpPr>
        <p:spPr>
          <a:xfrm rot="-5400000">
            <a:off x="3432863" y="434675"/>
            <a:ext cx="482700" cy="1959600"/>
          </a:xfrm>
          <a:prstGeom prst="bent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6" name="Google Shape;156;p14"/>
          <p:cNvSpPr/>
          <p:nvPr/>
        </p:nvSpPr>
        <p:spPr>
          <a:xfrm>
            <a:off x="1714613" y="3519575"/>
            <a:ext cx="1959600" cy="33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ISPyBDataAdapter</a:t>
            </a:r>
            <a:endParaRPr/>
          </a:p>
        </p:txBody>
      </p:sp>
      <p:cxnSp>
        <p:nvCxnSpPr>
          <p:cNvPr id="157" name="Google Shape;157;p14"/>
          <p:cNvCxnSpPr>
            <a:stCxn id="150" idx="2"/>
            <a:endCxn id="156" idx="0"/>
          </p:cNvCxnSpPr>
          <p:nvPr/>
        </p:nvCxnSpPr>
        <p:spPr>
          <a:xfrm flipH="1" rot="-5400000">
            <a:off x="1739213" y="2564325"/>
            <a:ext cx="742200" cy="11685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14"/>
          <p:cNvCxnSpPr>
            <a:stCxn id="151" idx="2"/>
            <a:endCxn id="156" idx="0"/>
          </p:cNvCxnSpPr>
          <p:nvPr/>
        </p:nvCxnSpPr>
        <p:spPr>
          <a:xfrm rot="5400000">
            <a:off x="2905688" y="2566125"/>
            <a:ext cx="742200" cy="11649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14"/>
          <p:cNvSpPr/>
          <p:nvPr/>
        </p:nvSpPr>
        <p:spPr>
          <a:xfrm>
            <a:off x="5564738" y="1655825"/>
            <a:ext cx="1306200" cy="33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AF007C"/>
                </a:solidFill>
              </a:rPr>
              <a:t>ICATLIMS</a:t>
            </a:r>
            <a:endParaRPr b="1">
              <a:solidFill>
                <a:srgbClr val="AF007C"/>
              </a:solidFill>
            </a:endParaRPr>
          </a:p>
        </p:txBody>
      </p:sp>
      <p:cxnSp>
        <p:nvCxnSpPr>
          <p:cNvPr id="160" name="Google Shape;160;p14"/>
          <p:cNvCxnSpPr>
            <a:stCxn id="149" idx="2"/>
            <a:endCxn id="159" idx="0"/>
          </p:cNvCxnSpPr>
          <p:nvPr/>
        </p:nvCxnSpPr>
        <p:spPr>
          <a:xfrm flipH="1" rot="-5400000">
            <a:off x="5194363" y="632525"/>
            <a:ext cx="483000" cy="1563900"/>
          </a:xfrm>
          <a:prstGeom prst="bentConnector3">
            <a:avLst>
              <a:gd fmla="val 4998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14"/>
          <p:cNvSpPr/>
          <p:nvPr/>
        </p:nvSpPr>
        <p:spPr>
          <a:xfrm>
            <a:off x="7157738" y="1655825"/>
            <a:ext cx="1262100" cy="33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AF007C"/>
                </a:solidFill>
              </a:rPr>
              <a:t>ESRFLIMS</a:t>
            </a:r>
            <a:endParaRPr b="1">
              <a:solidFill>
                <a:srgbClr val="AF007C"/>
              </a:solidFill>
            </a:endParaRPr>
          </a:p>
        </p:txBody>
      </p:sp>
      <p:cxnSp>
        <p:nvCxnSpPr>
          <p:cNvPr id="162" name="Google Shape;162;p14"/>
          <p:cNvCxnSpPr>
            <a:stCxn id="161" idx="0"/>
            <a:endCxn id="149" idx="2"/>
          </p:cNvCxnSpPr>
          <p:nvPr/>
        </p:nvCxnSpPr>
        <p:spPr>
          <a:xfrm flipH="1" rot="5400000">
            <a:off x="5979938" y="-153025"/>
            <a:ext cx="482700" cy="3135000"/>
          </a:xfrm>
          <a:prstGeom prst="bent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3" name="Google Shape;163;p14"/>
          <p:cNvSpPr txBox="1"/>
          <p:nvPr/>
        </p:nvSpPr>
        <p:spPr>
          <a:xfrm>
            <a:off x="1467875" y="2687184"/>
            <a:ext cx="7476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has</a:t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164" name="Google Shape;164;p14"/>
          <p:cNvSpPr txBox="1"/>
          <p:nvPr/>
        </p:nvSpPr>
        <p:spPr>
          <a:xfrm>
            <a:off x="3797564" y="2672670"/>
            <a:ext cx="7476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has</a:t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165" name="Google Shape;165;p14"/>
          <p:cNvSpPr txBox="1"/>
          <p:nvPr/>
        </p:nvSpPr>
        <p:spPr>
          <a:xfrm>
            <a:off x="2661918" y="1900432"/>
            <a:ext cx="9795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inherits</a:t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166" name="Google Shape;166;p14"/>
          <p:cNvSpPr txBox="1"/>
          <p:nvPr/>
        </p:nvSpPr>
        <p:spPr>
          <a:xfrm>
            <a:off x="4621550" y="1089486"/>
            <a:ext cx="979500" cy="4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inherits</a:t>
            </a: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"/>
          <p:cNvSpPr txBox="1"/>
          <p:nvPr>
            <p:ph type="title"/>
          </p:nvPr>
        </p:nvSpPr>
        <p:spPr>
          <a:xfrm>
            <a:off x="727200" y="126000"/>
            <a:ext cx="8416800" cy="49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AbstractLims</a:t>
            </a:r>
            <a:endParaRPr/>
          </a:p>
        </p:txBody>
      </p:sp>
      <p:sp>
        <p:nvSpPr>
          <p:cNvPr id="173" name="Google Shape;173;p15"/>
          <p:cNvSpPr txBox="1"/>
          <p:nvPr>
            <p:ph idx="12" type="sldNum"/>
          </p:nvPr>
        </p:nvSpPr>
        <p:spPr>
          <a:xfrm>
            <a:off x="179512" y="6483438"/>
            <a:ext cx="413700" cy="21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Page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4" name="Google Shape;1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100" y="1519850"/>
            <a:ext cx="7929776" cy="406654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5"/>
          <p:cNvSpPr txBox="1"/>
          <p:nvPr/>
        </p:nvSpPr>
        <p:spPr>
          <a:xfrm>
            <a:off x="179500" y="841850"/>
            <a:ext cx="3309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</a:rPr>
              <a:t>Selecting a session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SRF-default">
  <a:themeElements>
    <a:clrScheme name="ESRF-LightBlue">
      <a:dk1>
        <a:srgbClr val="000000"/>
      </a:dk1>
      <a:lt1>
        <a:srgbClr val="FFFFFF"/>
      </a:lt1>
      <a:dk2>
        <a:srgbClr val="132577"/>
      </a:dk2>
      <a:lt2>
        <a:srgbClr val="51A026"/>
      </a:lt2>
      <a:accent1>
        <a:srgbClr val="132577"/>
      </a:accent1>
      <a:accent2>
        <a:srgbClr val="ED7703"/>
      </a:accent2>
      <a:accent3>
        <a:srgbClr val="F4A300"/>
      </a:accent3>
      <a:accent4>
        <a:srgbClr val="FFDD00"/>
      </a:accent4>
      <a:accent5>
        <a:srgbClr val="AF007C"/>
      </a:accent5>
      <a:accent6>
        <a:srgbClr val="0098D4"/>
      </a:accent6>
      <a:hlink>
        <a:srgbClr val="000000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